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595" r:id="rId2"/>
    <p:sldId id="570" r:id="rId3"/>
    <p:sldId id="507" r:id="rId4"/>
    <p:sldId id="596" r:id="rId5"/>
    <p:sldId id="597" r:id="rId6"/>
    <p:sldId id="598" r:id="rId7"/>
    <p:sldId id="599" r:id="rId8"/>
    <p:sldId id="600" r:id="rId9"/>
    <p:sldId id="601" r:id="rId10"/>
    <p:sldId id="602" r:id="rId11"/>
    <p:sldId id="603" r:id="rId12"/>
    <p:sldId id="604" r:id="rId13"/>
    <p:sldId id="605" r:id="rId14"/>
    <p:sldId id="606" r:id="rId15"/>
    <p:sldId id="607" r:id="rId16"/>
    <p:sldId id="608" r:id="rId17"/>
    <p:sldId id="609" r:id="rId18"/>
    <p:sldId id="610" r:id="rId19"/>
    <p:sldId id="611" r:id="rId20"/>
    <p:sldId id="614" r:id="rId21"/>
    <p:sldId id="613" r:id="rId22"/>
    <p:sldId id="615" r:id="rId23"/>
    <p:sldId id="616" r:id="rId24"/>
    <p:sldId id="617" r:id="rId25"/>
    <p:sldId id="618" r:id="rId26"/>
    <p:sldId id="620" r:id="rId27"/>
    <p:sldId id="622" r:id="rId28"/>
    <p:sldId id="619" r:id="rId29"/>
    <p:sldId id="621" r:id="rId30"/>
    <p:sldId id="624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376" autoAdjust="0"/>
  </p:normalViewPr>
  <p:slideViewPr>
    <p:cSldViewPr snapToGrid="0">
      <p:cViewPr varScale="1">
        <p:scale>
          <a:sx n="86" d="100"/>
          <a:sy n="86" d="100"/>
        </p:scale>
        <p:origin x="15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12390-C00C-4829-8D3A-8D5E48C3D21D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8BA81-A0A4-41EA-B11F-AEC1ED97B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51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C5BA1-4F4C-4D9B-AD1F-C1F2317282FD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70BB1-9C3B-4C40-BF1E-1220A3B6C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262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</a:t>
            </a:r>
            <a:r>
              <a:rPr lang="en-US" baseline="0" dirty="0"/>
              <a:t> MACQUARIE, NEWCASTLE, HUNTER VALLEY VERSION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85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Entry for extended period (26 December – January 1) can now be seen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1890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Example – A referee who only officiates with Northern NSW Football on a Sunday</a:t>
            </a:r>
          </a:p>
          <a:p>
            <a:r>
              <a:rPr lang="en-AU" dirty="0"/>
              <a:t>Selects the dates covering</a:t>
            </a:r>
            <a:r>
              <a:rPr lang="en-AU" baseline="0" dirty="0"/>
              <a:t> the entire season but does not include Sunday – this is done by clicking on the included button for that day.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122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Entry for entire season can now be seen – notice the tick indicating Sunday’s are still available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7265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Look at the calendar</a:t>
            </a:r>
            <a:r>
              <a:rPr lang="en-AU" baseline="0" dirty="0"/>
              <a:t> 	– Yellow indicates partially unavailable</a:t>
            </a:r>
          </a:p>
          <a:p>
            <a:r>
              <a:rPr lang="en-AU" baseline="0" dirty="0"/>
              <a:t> 		– Red indicates unavailable for the entire day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331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Mark on 25 December shows that the referee has been appointed to a match on this day</a:t>
            </a:r>
          </a:p>
          <a:p>
            <a:r>
              <a:rPr lang="en-AU" dirty="0"/>
              <a:t>Extended period shown</a:t>
            </a:r>
            <a:r>
              <a:rPr lang="en-AU" baseline="0" dirty="0"/>
              <a:t> in red as per unavailability entry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413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Season long unavailability is shown leaving Sunday’s blank as per entry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5337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Once the appointments have been released you will receive an email like this to your primary email showing on MatchRef.</a:t>
            </a:r>
          </a:p>
          <a:p>
            <a:r>
              <a:rPr lang="en-AU" dirty="0"/>
              <a:t>This</a:t>
            </a:r>
            <a:r>
              <a:rPr lang="en-AU" baseline="0" dirty="0"/>
              <a:t> email does not give you all details so it is important to check ‘my upcoming’ on MatchRef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4875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‘My Upcoming’ section can be found below the My Unavailability.</a:t>
            </a:r>
          </a:p>
          <a:p>
            <a:r>
              <a:rPr lang="en-AU" dirty="0"/>
              <a:t>Once the appointments have</a:t>
            </a:r>
            <a:r>
              <a:rPr lang="en-AU" baseline="0" dirty="0"/>
              <a:t> been published, the number of matches you have is shown next to this button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5537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Once you have clicked ‘My Upcoming’ you will be shown this view.</a:t>
            </a:r>
          </a:p>
          <a:p>
            <a:r>
              <a:rPr lang="en-AU" dirty="0"/>
              <a:t>It gives you full details of the match including the names of your assistant referees and assessor (if one has been appointed)</a:t>
            </a:r>
          </a:p>
          <a:p>
            <a:r>
              <a:rPr lang="en-AU" dirty="0"/>
              <a:t>This section will also show you any changes to your appointments.</a:t>
            </a:r>
          </a:p>
          <a:p>
            <a:r>
              <a:rPr lang="en-AU" dirty="0"/>
              <a:t>It is essential</a:t>
            </a:r>
            <a:r>
              <a:rPr lang="en-AU" baseline="0" dirty="0"/>
              <a:t> that you check your appointments in this view shortly after you receive them – this notifies us that you have seen your appointments.</a:t>
            </a:r>
          </a:p>
          <a:p>
            <a:r>
              <a:rPr lang="en-AU" baseline="0" dirty="0"/>
              <a:t>Check this view the night before your matches in case there have been any last minute changes.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1963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79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4307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Items to possibly pack:</a:t>
            </a:r>
          </a:p>
          <a:p>
            <a:pPr marL="171450" indent="-171450">
              <a:buFontTx/>
              <a:buChar char="-"/>
            </a:pPr>
            <a:r>
              <a:rPr lang="en-US" dirty="0"/>
              <a:t>Laws of the game book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Handbook (Containing policies)</a:t>
            </a:r>
          </a:p>
          <a:p>
            <a:pPr marL="171450" indent="-171450">
              <a:buFontTx/>
              <a:buChar char="-"/>
            </a:pPr>
            <a:r>
              <a:rPr lang="en-US" dirty="0"/>
              <a:t>Spares of all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5133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6612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874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3073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1940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5256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40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Home</a:t>
            </a:r>
            <a:r>
              <a:rPr lang="en-AU" baseline="0" dirty="0"/>
              <a:t> screen once the referee has logged on – Calendar shows an overview of appointments and availability</a:t>
            </a:r>
          </a:p>
          <a:p>
            <a:r>
              <a:rPr lang="en-AU" baseline="0" dirty="0"/>
              <a:t>My Unavailability section is used to enter and view unavailability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71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View when opening the ‘My Unavailability’ section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926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Example</a:t>
            </a:r>
            <a:r>
              <a:rPr lang="en-AU" baseline="0" dirty="0"/>
              <a:t> of how to enter unavailability for a specific time period on one day</a:t>
            </a:r>
          </a:p>
          <a:p>
            <a:r>
              <a:rPr lang="en-AU" baseline="0" dirty="0"/>
              <a:t>In this case, Referee plays cricket on Saturday 24 November but will be finished and able to referee any matches </a:t>
            </a:r>
            <a:r>
              <a:rPr lang="en-AU" u="sng" baseline="0" dirty="0"/>
              <a:t>starting</a:t>
            </a:r>
            <a:r>
              <a:rPr lang="en-AU" baseline="0" dirty="0"/>
              <a:t> at 2pm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483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Once the referee selects ‘Create’ the unavailability entry can now be seen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29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Example – Referee is unable to referee for the entire day on Sunday</a:t>
            </a:r>
            <a:r>
              <a:rPr lang="en-AU" baseline="0" dirty="0"/>
              <a:t> 25 November</a:t>
            </a:r>
          </a:p>
          <a:p>
            <a:r>
              <a:rPr lang="en-AU" baseline="0" dirty="0"/>
              <a:t>MatchRef defaults the times to be 6am – 11pm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3294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Entry for an entire day (25 November) can now be seen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589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Example – Making</a:t>
            </a:r>
            <a:r>
              <a:rPr lang="en-AU" baseline="0" dirty="0"/>
              <a:t> yourself unavailable for an extended period</a:t>
            </a:r>
          </a:p>
          <a:p>
            <a:r>
              <a:rPr lang="en-AU" baseline="0" dirty="0"/>
              <a:t>In this case the referee may be going away and is unavailable from 26 December until 1 January (inclusive)</a:t>
            </a:r>
          </a:p>
          <a:p>
            <a:r>
              <a:rPr lang="en-AU" baseline="0" dirty="0"/>
              <a:t>All days must be ‘included’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0BB1-9C3B-4C40-BF1E-1220A3B6C37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32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AD800-1D3A-486C-8A01-C817F7E2AE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991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25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49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19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353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714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623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326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927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671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8894A-9EA3-40A8-B40F-AF9A7E2EB1C6}" type="datetimeFigureOut">
              <a:rPr lang="en-AU" smtClean="0"/>
              <a:t>29/04/2020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7F20D-DE8B-42D4-BA33-968768D959C9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5EF93C0-0CA9-43E8-9C59-F96B542817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sager@macquariefootball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3824" b="-126"/>
          <a:stretch/>
        </p:blipFill>
        <p:spPr>
          <a:xfrm>
            <a:off x="-4612" y="0"/>
            <a:ext cx="12219616" cy="6866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" y="-2595"/>
            <a:ext cx="12196612" cy="6860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C93CB6-D1EA-4CCA-93B1-EBE243EB9D21}"/>
              </a:ext>
            </a:extLst>
          </p:cNvPr>
          <p:cNvSpPr txBox="1"/>
          <p:nvPr/>
        </p:nvSpPr>
        <p:spPr>
          <a:xfrm>
            <a:off x="1178944" y="5448296"/>
            <a:ext cx="9834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  <a:latin typeface="Gibson" pitchFamily="2" charset="0"/>
              </a:rPr>
              <a:t>APRIL 2020 NEWCASTLE REFEREES COACHING SESSION</a:t>
            </a:r>
          </a:p>
        </p:txBody>
      </p:sp>
    </p:spTree>
    <p:extLst>
      <p:ext uri="{BB962C8B-B14F-4D97-AF65-F5344CB8AC3E}">
        <p14:creationId xmlns:p14="http://schemas.microsoft.com/office/powerpoint/2010/main" val="313333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707885"/>
            <a:ext cx="12200792" cy="55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2819"/>
            <a:ext cx="12206859" cy="53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12192000" cy="55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150"/>
            <a:ext cx="12192000" cy="54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4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57"/>
            <a:ext cx="12188326" cy="54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362"/>
            <a:ext cx="12192000" cy="55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3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645"/>
            <a:ext cx="12192000" cy="55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CHECKING YOUR APPOINTMENTS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   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5" y="930905"/>
            <a:ext cx="8685986" cy="57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9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CHECKING YOUR APPOINTMENTS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    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009"/>
            <a:ext cx="12192000" cy="5395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4482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CHECKING YOUR APPOINTMENTS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   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8035"/>
            <a:ext cx="12198817" cy="53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6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93CB6-D1EA-4CCA-93B1-EBE243EB9D21}"/>
              </a:ext>
            </a:extLst>
          </p:cNvPr>
          <p:cNvSpPr txBox="1"/>
          <p:nvPr/>
        </p:nvSpPr>
        <p:spPr>
          <a:xfrm>
            <a:off x="-1" y="0"/>
            <a:ext cx="11409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solidFill>
                  <a:schemeClr val="bg1"/>
                </a:solidFill>
                <a:latin typeface="Gibson" pitchFamily="2" charset="0"/>
              </a:rPr>
              <a:t>PREPARING FOR MATCHES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128" y="1015663"/>
            <a:ext cx="10627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Managing your unavailability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Checking your appointments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Packing your bag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Arriving at the 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Pre-match duties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6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PREPARING FOR YOUR MATCH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810" y="850782"/>
            <a:ext cx="114616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Fill out your match cards with teams, date, kick off time, venue etc. as you already know all of this information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Look up details for the competition you are refereeing e.g.: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Half length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Half-Time length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Size of match ball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Number of team officials or subs allowed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Substitution/Interchange 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Find the address of the ground you are officiating at then figure out how you will get to the ground and how long it will take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0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PACKING YOUR BAG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811" y="850782"/>
            <a:ext cx="51413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Black shoes to referee in (Boots, joggers, turf shoes etc.)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Umbro Socks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Umbro Shorts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Umbro Shirt/s (Black is compulsory, colours if you have them)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Jacket (Optional)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8932" y="850782"/>
            <a:ext cx="49573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Flags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Whistle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Watch (May need a spare)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Pens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Match Record Cards or Notebook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Red and Yellow Cards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Coin</a:t>
            </a:r>
          </a:p>
        </p:txBody>
      </p:sp>
    </p:spTree>
    <p:extLst>
      <p:ext uri="{BB962C8B-B14F-4D97-AF65-F5344CB8AC3E}">
        <p14:creationId xmlns:p14="http://schemas.microsoft.com/office/powerpoint/2010/main" val="195342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ARRIVING AT THE GROUND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810" y="850782"/>
            <a:ext cx="112028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Arrive at the ground at least 30 minutes prior to your first match commencing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Ensure you are dressed appropriately when arriving at the ground. Below are the acceptable options: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Your full, black, Umbro referee uniform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A Referee polo shirt, neat shorts/pants and fully enclosed shoes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Locate the Referee Room/Shed. If you can’t find it ask a duty officer or club official.</a:t>
            </a:r>
          </a:p>
        </p:txBody>
      </p:sp>
    </p:spTree>
    <p:extLst>
      <p:ext uri="{BB962C8B-B14F-4D97-AF65-F5344CB8AC3E}">
        <p14:creationId xmlns:p14="http://schemas.microsoft.com/office/powerpoint/2010/main" val="1874876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FIELD INSPECTION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810" y="850782"/>
            <a:ext cx="1120283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cs typeface="Arial" panose="020B0604020202020204" pitchFamily="34" charset="0"/>
              </a:rPr>
              <a:t>Check the field of play as a team (if you have assistant referees). You should check for the following: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All required field markings are clear and appropriate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The field surface isn’t dangerous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There are no holes in the nets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There are 4 corner flags that are the appropriate height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The technical area is clearly marked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cs typeface="Arial" panose="020B0604020202020204" pitchFamily="34" charset="0"/>
              </a:rPr>
              <a:t>If there are any issues with the field of play let a duty officer or home club 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cs typeface="Arial" panose="020B0604020202020204" pitchFamily="34" charset="0"/>
              </a:rPr>
              <a:t>official know straight away – use common sense to help to fix the issue 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cs typeface="Arial" panose="020B0604020202020204" pitchFamily="34" charset="0"/>
              </a:rPr>
              <a:t>(if possible) and get the match played in a safe manner</a:t>
            </a:r>
            <a:endParaRPr lang="en-AU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0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PRE MATCH INSTRUCTIONS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6046" y="850782"/>
            <a:ext cx="1130060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Ensure that before each game you give pre-match instructions as every referee expects different things. Even when there is very little time between matches your instructions should touch on: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What to do if there is a penalty kick (positioning of your AR, who focuses on what)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What your AR should do if they see an offence which warrants a penalty kick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Foul throw ins (who should watch what)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What to do if there is a mass confrontation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What the AR should do if they have seen something worthy of a caution or 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cs typeface="Arial" panose="020B0604020202020204" pitchFamily="34" charset="0"/>
              </a:rPr>
              <a:t>	send off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Match Records – details during the Match the ARs need to record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What to do when a goal is scored (including writing in your book)</a:t>
            </a:r>
            <a:endParaRPr lang="en-AU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03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COLLECTING THE TEAM SHEET</a:t>
            </a:r>
          </a:p>
        </p:txBody>
      </p:sp>
      <p:sp>
        <p:nvSpPr>
          <p:cNvPr id="2" name="Rectangle 1"/>
          <p:cNvSpPr/>
          <p:nvPr/>
        </p:nvSpPr>
        <p:spPr>
          <a:xfrm>
            <a:off x="276046" y="600888"/>
            <a:ext cx="1130060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Collect the team sheet prior to walking out the commence the match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Ensure that all players who are taking part in the match have signed next to their printed name and have written their number in the correct spot.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If someone is late, ensure their name is printed on the team sheet and get them to sign and write down their number before they enter the field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The AR1 (or the Referee if there are no assistants) should keep the team sheet with them throughout the match (take a plastic bag in case of wet weather)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Any team official who will be in the technical area during the match must be listed on the team sheet</a:t>
            </a:r>
            <a:endParaRPr lang="en-AU" sz="2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6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75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4" t="-487" r="-274" b="487"/>
          <a:stretch/>
        </p:blipFill>
        <p:spPr>
          <a:xfrm>
            <a:off x="-261770" y="-34506"/>
            <a:ext cx="12604552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6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CHECKING PLAYERS EQUIPMENT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76047" y="600888"/>
            <a:ext cx="106967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Match Officials should check the players equipment prior to the beginning of the match. This includes: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Studs – ensure they are not sharp and dangerous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Shin pads – are worn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Rings and bracelets – Can’t be worn even if taped over (excluding medical alert bracelets)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Piercings – Must not be worn, cannot be taped over (We are only worried about areas we can see – Belly piercing is not our concern but a taped up nose piercing is</a:t>
            </a:r>
            <a:endParaRPr lang="en-AU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6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343025" y="447675"/>
          <a:ext cx="950595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3" imgW="9506082" imgH="5962642" progId="Excel.Sheet.8">
                  <p:embed/>
                </p:oleObj>
              </mc:Choice>
              <mc:Fallback>
                <p:oleObj name="Worksheet" r:id="rId3" imgW="9506082" imgH="596264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3025" y="447675"/>
                        <a:ext cx="9505950" cy="596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308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The unavailability deadline on MatchRef is 11:59pm on Sunday each week. Please ensure, where possible, that all unavailability for the week ahead has been put into MatchRef before this deadline.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We understand that there may be reasons why you become unavailable for appointments after this deadline e.g.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/>
              <a:t>You become unwell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/>
              <a:t>You become injured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/>
              <a:t>Something comes up at late notice (Work, Family commitments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If you become unavailable after the MatchRef deadline or after appointments have been released please do one of the following: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800" dirty="0"/>
              <a:t>Email Rachel Sager via </a:t>
            </a:r>
            <a:r>
              <a:rPr lang="en-AU" sz="2800" dirty="0">
                <a:hlinkClick r:id="rId3"/>
              </a:rPr>
              <a:t>rsager@macquariefootball.com</a:t>
            </a:r>
            <a:endParaRPr lang="en-AU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800" dirty="0"/>
              <a:t>Ring or Text Message Rachel Sager on </a:t>
            </a:r>
            <a:r>
              <a:rPr lang="en-US" sz="2800" dirty="0"/>
              <a:t>0484 094 123</a:t>
            </a:r>
          </a:p>
          <a:p>
            <a:pPr lvl="1"/>
            <a:r>
              <a:rPr lang="en-US" sz="2800" b="1" dirty="0"/>
              <a:t>IF YOU BECOME UNAVAILABLE FOR YOUR APPOINTMENTS </a:t>
            </a:r>
          </a:p>
          <a:p>
            <a:pPr lvl="1"/>
            <a:r>
              <a:rPr lang="en-US" sz="2800" b="1" dirty="0"/>
              <a:t>AT SHORT NOTICE – </a:t>
            </a:r>
            <a:r>
              <a:rPr lang="en-US" sz="2800" b="1" u="sng" dirty="0"/>
              <a:t>YOU MUST RING RACHEL SAGER</a:t>
            </a:r>
            <a:endParaRPr lang="en-AU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752322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1239" y="914400"/>
            <a:ext cx="3850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Date &amp; Time of Match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448353"/>
              </p:ext>
            </p:extLst>
          </p:nvPr>
        </p:nvGraphicFramePr>
        <p:xfrm>
          <a:off x="2228045" y="1376067"/>
          <a:ext cx="7328080" cy="5378784"/>
        </p:xfrm>
        <a:graphic>
          <a:graphicData uri="http://schemas.openxmlformats.org/drawingml/2006/table">
            <a:tbl>
              <a:tblPr/>
              <a:tblGrid>
                <a:gridCol w="3670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824">
                <a:tc>
                  <a:txBody>
                    <a:bodyPr/>
                    <a:lstStyle/>
                    <a:p>
                      <a:r>
                        <a:rPr lang="en-AU" b="1" u="sng" dirty="0"/>
                        <a:t>Home</a:t>
                      </a:r>
                      <a:r>
                        <a:rPr lang="en-AU" b="1" u="sng" baseline="0" dirty="0"/>
                        <a:t> Team:</a:t>
                      </a:r>
                    </a:p>
                    <a:p>
                      <a:r>
                        <a:rPr lang="en-AU" baseline="0" dirty="0"/>
                        <a:t>  All Stars</a:t>
                      </a:r>
                      <a:endParaRPr lang="en-A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b="1" u="sng" dirty="0"/>
                        <a:t>Away Team:</a:t>
                      </a:r>
                    </a:p>
                    <a:p>
                      <a:r>
                        <a:rPr lang="en-AU" dirty="0"/>
                        <a:t>  Thunders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614">
                <a:tc>
                  <a:txBody>
                    <a:bodyPr/>
                    <a:lstStyle/>
                    <a:p>
                      <a:r>
                        <a:rPr lang="en-AU" b="1" dirty="0"/>
                        <a:t>Colour:     </a:t>
                      </a:r>
                      <a:r>
                        <a:rPr lang="en-AU" dirty="0"/>
                        <a:t>Red and White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b="1" dirty="0"/>
                        <a:t>Colour: </a:t>
                      </a:r>
                      <a:r>
                        <a:rPr lang="en-AU" dirty="0"/>
                        <a:t>Black and Blue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14">
                <a:tc>
                  <a:txBody>
                    <a:bodyPr/>
                    <a:lstStyle/>
                    <a:p>
                      <a:r>
                        <a:rPr lang="en-AU" b="1" dirty="0"/>
                        <a:t>Toss Win: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74">
                <a:tc>
                  <a:txBody>
                    <a:bodyPr/>
                    <a:lstStyle/>
                    <a:p>
                      <a:r>
                        <a:rPr lang="en-AU" b="1" dirty="0"/>
                        <a:t>Kick</a:t>
                      </a:r>
                      <a:r>
                        <a:rPr lang="en-AU" b="1" baseline="0" dirty="0"/>
                        <a:t> Off:</a:t>
                      </a:r>
                      <a:endParaRPr lang="en-AU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096">
                <a:tc>
                  <a:txBody>
                    <a:bodyPr/>
                    <a:lstStyle/>
                    <a:p>
                      <a:r>
                        <a:rPr lang="en-AU" b="1" u="sng" dirty="0"/>
                        <a:t>Score:</a:t>
                      </a:r>
                      <a:r>
                        <a:rPr lang="en-AU" b="1" dirty="0"/>
                        <a:t> </a:t>
                      </a:r>
                      <a:r>
                        <a:rPr lang="en-AU" dirty="0"/>
                        <a:t>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b="1" u="sng" dirty="0"/>
                        <a:t>Score: </a:t>
                      </a:r>
                      <a:r>
                        <a:rPr lang="en-AU" dirty="0"/>
                        <a:t>1,1,1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8664">
                <a:tc>
                  <a:txBody>
                    <a:bodyPr/>
                    <a:lstStyle/>
                    <a:p>
                      <a:r>
                        <a:rPr lang="en-AU" b="1" u="sng" dirty="0"/>
                        <a:t>Cards &amp; Time:</a:t>
                      </a:r>
                    </a:p>
                    <a:p>
                      <a:r>
                        <a:rPr lang="en-AU" dirty="0"/>
                        <a:t>Y-2--- </a:t>
                      </a:r>
                      <a:r>
                        <a:rPr lang="en-AU"/>
                        <a:t>Dissent No:10</a:t>
                      </a:r>
                      <a:r>
                        <a:rPr lang="en-AU" baseline="0"/>
                        <a:t>   </a:t>
                      </a:r>
                      <a:r>
                        <a:rPr lang="en-AU" baseline="0" dirty="0"/>
                        <a:t>30</a:t>
                      </a:r>
                      <a:r>
                        <a:rPr lang="en-AU" baseline="30000" dirty="0"/>
                        <a:t>th</a:t>
                      </a:r>
                      <a:r>
                        <a:rPr lang="en-AU" baseline="0" dirty="0"/>
                        <a:t> min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aseline="0" dirty="0"/>
                        <a:t>Y-2--- Dissent No;10   39</a:t>
                      </a:r>
                      <a:r>
                        <a:rPr lang="en-AU" baseline="30000" dirty="0"/>
                        <a:t>th</a:t>
                      </a:r>
                      <a:r>
                        <a:rPr lang="en-AU" baseline="0" dirty="0"/>
                        <a:t> min</a:t>
                      </a:r>
                    </a:p>
                    <a:p>
                      <a:r>
                        <a:rPr lang="en-AU" baseline="0" dirty="0"/>
                        <a:t>         2</a:t>
                      </a:r>
                      <a:r>
                        <a:rPr lang="en-AU" baseline="30000" dirty="0"/>
                        <a:t>nd</a:t>
                      </a:r>
                      <a:r>
                        <a:rPr lang="en-AU" baseline="0" dirty="0"/>
                        <a:t> yellow Card- Send off</a:t>
                      </a:r>
                      <a:endParaRPr lang="en-A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 </a:t>
                      </a:r>
                      <a:r>
                        <a:rPr lang="en-AU" b="1" u="sng" dirty="0"/>
                        <a:t>Cards &amp; Time:</a:t>
                      </a:r>
                    </a:p>
                    <a:p>
                      <a:r>
                        <a:rPr lang="en-AU" dirty="0"/>
                        <a:t>Y-4 – Delay restart No:</a:t>
                      </a:r>
                      <a:r>
                        <a:rPr lang="en-AU" baseline="0" dirty="0"/>
                        <a:t> 3   70</a:t>
                      </a:r>
                      <a:r>
                        <a:rPr lang="en-AU" baseline="30000" dirty="0"/>
                        <a:t>th</a:t>
                      </a:r>
                      <a:r>
                        <a:rPr lang="en-AU" baseline="0" dirty="0"/>
                        <a:t> min</a:t>
                      </a:r>
                    </a:p>
                    <a:p>
                      <a:r>
                        <a:rPr lang="en-AU" baseline="0" dirty="0"/>
                        <a:t>Y-1—Unsporting Behaviour</a:t>
                      </a:r>
                    </a:p>
                    <a:p>
                      <a:r>
                        <a:rPr lang="en-AU" baseline="0" dirty="0"/>
                        <a:t>          No: 7  75</a:t>
                      </a:r>
                      <a:r>
                        <a:rPr lang="en-AU" baseline="30000" dirty="0"/>
                        <a:t>th</a:t>
                      </a:r>
                      <a:r>
                        <a:rPr lang="en-AU" baseline="0" dirty="0"/>
                        <a:t> min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8664">
                <a:tc>
                  <a:txBody>
                    <a:bodyPr/>
                    <a:lstStyle/>
                    <a:p>
                      <a:r>
                        <a:rPr lang="en-AU" b="1" u="sng" dirty="0"/>
                        <a:t>Comments:</a:t>
                      </a:r>
                    </a:p>
                    <a:p>
                      <a:r>
                        <a:rPr lang="en-AU" dirty="0"/>
                        <a:t> R-7  No:10  Sent Off 39</a:t>
                      </a:r>
                      <a:r>
                        <a:rPr lang="en-AU" baseline="30000" dirty="0"/>
                        <a:t>th</a:t>
                      </a:r>
                      <a:r>
                        <a:rPr lang="en-AU" dirty="0"/>
                        <a:t> min.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(</a:t>
                      </a:r>
                      <a:r>
                        <a:rPr lang="en-AU" baseline="0" dirty="0"/>
                        <a:t> </a:t>
                      </a:r>
                      <a:r>
                        <a:rPr lang="en-AU" sz="1400" i="1" baseline="0" dirty="0"/>
                        <a:t>report to follow. Gather all info. AR may need to make report also. Take pic of sheet</a:t>
                      </a:r>
                      <a:r>
                        <a:rPr lang="en-AU" baseline="0" dirty="0"/>
                        <a:t>.)</a:t>
                      </a:r>
                      <a:endParaRPr lang="en-A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b="1" u="sng" dirty="0"/>
                        <a:t>Comments:</a:t>
                      </a:r>
                    </a:p>
                    <a:p>
                      <a:endParaRPr lang="en-AU" u="sng" dirty="0"/>
                    </a:p>
                    <a:p>
                      <a:endParaRPr lang="en-AU" u="sng" dirty="0"/>
                    </a:p>
                    <a:p>
                      <a:r>
                        <a:rPr lang="en-AU" u="sng" dirty="0"/>
                        <a:t>(</a:t>
                      </a:r>
                      <a:r>
                        <a:rPr lang="en-AU" sz="1400" i="1" u="none" dirty="0"/>
                        <a:t>Ensure the yellow cards are entered on the Team sheet against correct player/ team official)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38093" y="2424446"/>
            <a:ext cx="566670" cy="3090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xxx</a:t>
            </a:r>
          </a:p>
        </p:txBody>
      </p:sp>
      <p:sp>
        <p:nvSpPr>
          <p:cNvPr id="6" name="Rectangle 5"/>
          <p:cNvSpPr/>
          <p:nvPr/>
        </p:nvSpPr>
        <p:spPr>
          <a:xfrm>
            <a:off x="7250807" y="2424446"/>
            <a:ext cx="566670" cy="3090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Multiply 7"/>
          <p:cNvSpPr/>
          <p:nvPr/>
        </p:nvSpPr>
        <p:spPr>
          <a:xfrm>
            <a:off x="3783168" y="2348779"/>
            <a:ext cx="521595" cy="4571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7250807" y="2772161"/>
            <a:ext cx="566670" cy="3090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xxx</a:t>
            </a:r>
          </a:p>
        </p:txBody>
      </p:sp>
      <p:sp>
        <p:nvSpPr>
          <p:cNvPr id="11" name="Multiply 10"/>
          <p:cNvSpPr/>
          <p:nvPr/>
        </p:nvSpPr>
        <p:spPr>
          <a:xfrm>
            <a:off x="7273344" y="2698109"/>
            <a:ext cx="521595" cy="4571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4404573" y="141668"/>
            <a:ext cx="269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Referees Match Notes</a:t>
            </a:r>
          </a:p>
          <a:p>
            <a:r>
              <a:rPr lang="en-AU" dirty="0"/>
              <a:t>          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436" y="2390332"/>
            <a:ext cx="1764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/>
              <a:t>Away Team call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38093" y="2775364"/>
            <a:ext cx="566670" cy="3090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722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782"/>
            <a:ext cx="12205754" cy="54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3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782"/>
            <a:ext cx="12192000" cy="54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5" y="919794"/>
            <a:ext cx="12202415" cy="53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68"/>
            <a:ext cx="12192000" cy="53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1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69"/>
            <a:ext cx="12192000" cy="5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68906-60E3-43AE-B7F9-F9435BB4FB1C}"/>
              </a:ext>
            </a:extLst>
          </p:cNvPr>
          <p:cNvSpPr txBox="1"/>
          <p:nvPr/>
        </p:nvSpPr>
        <p:spPr>
          <a:xfrm>
            <a:off x="969654" y="0"/>
            <a:ext cx="1025269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sz="4000" b="1" dirty="0"/>
              <a:t>MANAGING YOUR AVAILABILITY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86" y="850782"/>
            <a:ext cx="1067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0" y="863163"/>
            <a:ext cx="12184916" cy="53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09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5061</TotalTime>
  <Words>1548</Words>
  <Application>Microsoft Office PowerPoint</Application>
  <PresentationFormat>Widescreen</PresentationFormat>
  <Paragraphs>191</Paragraphs>
  <Slides>30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Gibson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Bertos</dc:creator>
  <cp:lastModifiedBy>Paul Rodgers</cp:lastModifiedBy>
  <cp:revision>353</cp:revision>
  <cp:lastPrinted>2020-02-01T01:44:13Z</cp:lastPrinted>
  <dcterms:created xsi:type="dcterms:W3CDTF">2019-09-05T09:21:45Z</dcterms:created>
  <dcterms:modified xsi:type="dcterms:W3CDTF">2020-04-29T10:09:38Z</dcterms:modified>
</cp:coreProperties>
</file>